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1"/>
  </p:notesMasterIdLst>
  <p:sldIdLst>
    <p:sldId id="256" r:id="rId2"/>
    <p:sldId id="290" r:id="rId3"/>
    <p:sldId id="293" r:id="rId4"/>
    <p:sldId id="294" r:id="rId5"/>
    <p:sldId id="275" r:id="rId6"/>
    <p:sldId id="270" r:id="rId7"/>
    <p:sldId id="296" r:id="rId8"/>
    <p:sldId id="297" r:id="rId9"/>
    <p:sldId id="287" r:id="rId10"/>
    <p:sldId id="298" r:id="rId11"/>
    <p:sldId id="299" r:id="rId12"/>
    <p:sldId id="300" r:id="rId13"/>
    <p:sldId id="276" r:id="rId14"/>
    <p:sldId id="281" r:id="rId15"/>
    <p:sldId id="301" r:id="rId16"/>
    <p:sldId id="283" r:id="rId17"/>
    <p:sldId id="284" r:id="rId18"/>
    <p:sldId id="285" r:id="rId19"/>
    <p:sldId id="286" r:id="rId20"/>
    <p:sldId id="282" r:id="rId21"/>
    <p:sldId id="280" r:id="rId22"/>
    <p:sldId id="302" r:id="rId23"/>
    <p:sldId id="303" r:id="rId24"/>
    <p:sldId id="304" r:id="rId25"/>
    <p:sldId id="277" r:id="rId26"/>
    <p:sldId id="278" r:id="rId27"/>
    <p:sldId id="291" r:id="rId28"/>
    <p:sldId id="292" r:id="rId29"/>
    <p:sldId id="29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1CC27-126F-43BF-8BBE-89875E0DB8C2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B8C1A-6427-4C90-8ADC-6993BC48A3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B8C1A-6427-4C90-8ADC-6993BC48A3C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84C1FB8-0B86-4A4D-BB44-4454CCE1DD60}" type="datetimeFigureOut">
              <a:rPr lang="ru-RU" smtClean="0"/>
              <a:pPr/>
              <a:t>04.09.2025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719DB95-BC6D-46AB-916A-415E9B2A0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357166"/>
            <a:ext cx="8858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Династия учителей.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7686" y="5072074"/>
            <a:ext cx="4500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endParaRPr lang="tt-RU" sz="1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785794"/>
            <a:ext cx="82153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Хасанзянова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Клара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Ахметовна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(дата рождения 05.03.1951 года).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истории и обществоведения, учитель культуры, литературы и родного края, учитель татарского языка и литературы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автономное  общеобразовательное учреждение « Средняя общеобразовательная школа №16» г.Альметьевск РТ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2" descr="S7300162"/>
          <p:cNvPicPr>
            <a:picLocks noChangeAspect="1" noChangeArrowheads="1"/>
          </p:cNvPicPr>
          <p:nvPr/>
        </p:nvPicPr>
        <p:blipFill>
          <a:blip r:embed="rId3" cstate="print"/>
          <a:srcRect b="12643"/>
          <a:stretch>
            <a:fillRect/>
          </a:stretch>
        </p:blipFill>
        <p:spPr>
          <a:xfrm>
            <a:off x="500034" y="2214554"/>
            <a:ext cx="3714776" cy="2433626"/>
          </a:xfrm>
          <a:prstGeom prst="rect">
            <a:avLst/>
          </a:prstGeom>
          <a:noFill/>
          <a:ln/>
        </p:spPr>
      </p:pic>
      <p:pic>
        <p:nvPicPr>
          <p:cNvPr id="12" name="Picture 4" descr="S7300059"/>
          <p:cNvPicPr>
            <a:picLocks noChangeAspect="1" noChangeArrowheads="1"/>
          </p:cNvPicPr>
          <p:nvPr/>
        </p:nvPicPr>
        <p:blipFill>
          <a:blip r:embed="rId4" cstate="print"/>
          <a:srcRect t="27615" r="52419"/>
          <a:stretch>
            <a:fillRect/>
          </a:stretch>
        </p:blipFill>
        <p:spPr bwMode="auto">
          <a:xfrm>
            <a:off x="5643570" y="2285992"/>
            <a:ext cx="2772127" cy="3163440"/>
          </a:xfrm>
          <a:prstGeom prst="rect">
            <a:avLst/>
          </a:prstGeom>
          <a:noFill/>
        </p:spPr>
      </p:pic>
      <p:pic>
        <p:nvPicPr>
          <p:cNvPr id="13" name="Picture 14" descr="16 009"/>
          <p:cNvPicPr>
            <a:picLocks noChangeAspect="1" noChangeArrowheads="1"/>
          </p:cNvPicPr>
          <p:nvPr/>
        </p:nvPicPr>
        <p:blipFill>
          <a:blip r:embed="rId5" cstate="print"/>
          <a:srcRect l="4688" t="4297" r="6250" b="1164"/>
          <a:stretch>
            <a:fillRect/>
          </a:stretch>
        </p:blipFill>
        <p:spPr bwMode="auto">
          <a:xfrm>
            <a:off x="3143240" y="4286256"/>
            <a:ext cx="3071834" cy="2370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Samsung\Documents\Әдипләр_ Рәфкать Кәрами_files\фото р.фахреддин\S73031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4572000" cy="3429000"/>
          </a:xfrm>
          <a:prstGeom prst="rect">
            <a:avLst/>
          </a:prstGeom>
          <a:noFill/>
        </p:spPr>
      </p:pic>
      <p:pic>
        <p:nvPicPr>
          <p:cNvPr id="34819" name="Picture 3" descr="C:\Users\Samsung\Documents\Әдипләр_ Рәфкать Кәрами_files\фото р.фахреддин\S73031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714620"/>
            <a:ext cx="4381499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Samsung\Documents\Әдипләр_ Рәфкать Кәрами_files\фото эни\IMG_20170406_1258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4476749" cy="3357562"/>
          </a:xfrm>
          <a:prstGeom prst="rect">
            <a:avLst/>
          </a:prstGeom>
          <a:noFill/>
        </p:spPr>
      </p:pic>
      <p:pic>
        <p:nvPicPr>
          <p:cNvPr id="4" name="Picture 2" descr="G:\DCIM\100SSCAM\S7301816.JPG"/>
          <p:cNvPicPr>
            <a:picLocks noChangeAspect="1" noChangeArrowheads="1"/>
          </p:cNvPicPr>
          <p:nvPr/>
        </p:nvPicPr>
        <p:blipFill>
          <a:blip r:embed="rId3"/>
          <a:srcRect b="11458"/>
          <a:stretch>
            <a:fillRect/>
          </a:stretch>
        </p:blipFill>
        <p:spPr bwMode="auto">
          <a:xfrm>
            <a:off x="3786182" y="3071810"/>
            <a:ext cx="5072066" cy="33681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Samsung\Documents\Әдипләр_ Рәфкать Кәрами_files\фото эни\IMG_20161108_133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4857752" cy="3643314"/>
          </a:xfrm>
          <a:prstGeom prst="rect">
            <a:avLst/>
          </a:prstGeom>
          <a:noFill/>
        </p:spPr>
      </p:pic>
      <p:pic>
        <p:nvPicPr>
          <p:cNvPr id="3" name="Picture 3" descr="C:\Users\Samsung\Documents\Әдипләр_ Рәфкать Кәрами_files\фото эни\IMG_20161108_103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785926"/>
            <a:ext cx="3214710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29256" y="2357430"/>
            <a:ext cx="3028944" cy="4714908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Учитель не только делится знаниями со своими  учениками, но и совершенствуется вместе с ними. Проводя открытые уроки,  она делиться опытом с коллегами.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Накопленный опыт Клара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Ахметовна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изложила в периодической печати: были опубликованы статьи из жизни школы, открытые уроки, доклады  в газетах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Магрифат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«МАДАНИ ЖОМГА»,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Заман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сулышы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и в журнале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Фэн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мэктэп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Samsung\Desktop\Хасанзянова Клара Ахметовна дипломы - копия\сертификаты-9.jpg"/>
          <p:cNvPicPr>
            <a:picLocks noChangeAspect="1" noChangeArrowheads="1"/>
          </p:cNvPicPr>
          <p:nvPr/>
        </p:nvPicPr>
        <p:blipFill>
          <a:blip r:embed="rId2" cstate="print"/>
          <a:srcRect l="9154" r="12563" b="21047"/>
          <a:stretch>
            <a:fillRect/>
          </a:stretch>
        </p:blipFill>
        <p:spPr bwMode="auto">
          <a:xfrm>
            <a:off x="571472" y="1571612"/>
            <a:ext cx="4786314" cy="3546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64307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Работая с детьми на протяжении многих лет, она проявила себя как грамотный, опытный педагог, как творческая личность. Ее ученики участвовали в республиканских конкурсах, научно-практических конференциях, в  городских и республиканских олимпиадах. Так, только за последние годы,  ученики Клары </a:t>
            </a:r>
            <a:r>
              <a:rPr lang="ru-RU" sz="140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Ахметовны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заняли призовые места в городских олимпиадах. Итогом работы с учениками- </a:t>
            </a:r>
            <a:r>
              <a:rPr lang="ru-RU" sz="140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олимпиадниками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стало создание авторской  программы для учителей и учеников 9-11 классов по подготовке к олимпиаде по татарскому языку и литературе в русскоязычных группах, которая помогает  русскоязычным детям усвоить нюансы  изучаемого языка.</a:t>
            </a:r>
            <a:br>
              <a:rPr lang="ru-RU" sz="1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Ежегодно учащиеся Клары </a:t>
            </a:r>
            <a:r>
              <a:rPr lang="ru-RU" sz="140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Ахметовны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участвовали в городских и районных  олимпиадах и занимают призовые места.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Samsung\Desktop\Хасанзянова Клара Ахметовна дипломы - копия\дипломы 2012\Диплом 1 мес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214554"/>
            <a:ext cx="3214710" cy="4419911"/>
          </a:xfrm>
          <a:prstGeom prst="rect">
            <a:avLst/>
          </a:prstGeom>
          <a:noFill/>
        </p:spPr>
      </p:pic>
      <p:pic>
        <p:nvPicPr>
          <p:cNvPr id="2051" name="Picture 3" descr="C:\Users\Samsung\Desktop\Хасанзянова Клара Ахметовна дипломы - копия\дипломы 2012\дипломы 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169898"/>
            <a:ext cx="3266896" cy="44916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Samsung\Documents\Әдипләр_ Рәфкать Кәрами_files\2014-15\мое\ДИПЛОМЫ\дипл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2994062" cy="4116542"/>
          </a:xfrm>
          <a:prstGeom prst="rect">
            <a:avLst/>
          </a:prstGeom>
          <a:noFill/>
        </p:spPr>
      </p:pic>
      <p:pic>
        <p:nvPicPr>
          <p:cNvPr id="37892" name="Picture 4" descr="C:\Users\Samsung\Desktop\Хасанзянова Клара Ахметовна дипломы\дипломы скан\15-2021\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000108"/>
            <a:ext cx="3531910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msung\Desktop\Хасанзянова Клара Ахметовна дипломы - копия\сертификаты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5000628" cy="3636043"/>
          </a:xfrm>
          <a:prstGeom prst="rect">
            <a:avLst/>
          </a:prstGeom>
          <a:noFill/>
        </p:spPr>
      </p:pic>
      <p:pic>
        <p:nvPicPr>
          <p:cNvPr id="4099" name="Picture 3" descr="C:\Users\Samsung\Desktop\Хасанзянова Клара Ахметовна дипломы - копия\сертификаты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643050"/>
            <a:ext cx="3496391" cy="4786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amsung\Desktop\Хасанзянова Клара Ахметовна дипломы - копия\сертификаты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85794"/>
            <a:ext cx="3220516" cy="4429156"/>
          </a:xfrm>
          <a:prstGeom prst="rect">
            <a:avLst/>
          </a:prstGeom>
          <a:noFill/>
        </p:spPr>
      </p:pic>
      <p:pic>
        <p:nvPicPr>
          <p:cNvPr id="5123" name="Picture 3" descr="C:\Users\Samsung\Desktop\Хасанзянова Клара Ахметовна дипломы - копия\сертификаты-5.jpg"/>
          <p:cNvPicPr>
            <a:picLocks noChangeAspect="1" noChangeArrowheads="1"/>
          </p:cNvPicPr>
          <p:nvPr/>
        </p:nvPicPr>
        <p:blipFill>
          <a:blip r:embed="rId3" cstate="print"/>
          <a:srcRect l="22240" t="11940" r="21150" b="23880"/>
          <a:stretch>
            <a:fillRect/>
          </a:stretch>
        </p:blipFill>
        <p:spPr bwMode="auto">
          <a:xfrm>
            <a:off x="5000628" y="642918"/>
            <a:ext cx="3143272" cy="4827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amsung\Desktop\Хасанзянова Клара Ахметовна дипломы - копия\сертификаты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57166"/>
            <a:ext cx="3083227" cy="4214818"/>
          </a:xfrm>
          <a:prstGeom prst="rect">
            <a:avLst/>
          </a:prstGeom>
          <a:noFill/>
        </p:spPr>
      </p:pic>
      <p:pic>
        <p:nvPicPr>
          <p:cNvPr id="6147" name="Picture 3" descr="C:\Users\Samsung\Desktop\Хасанзянова Клара Ахметовна дипломы - копия\сертификаты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214422"/>
            <a:ext cx="3226687" cy="4429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Samsung\Documents\Әдипләр_ Рәфкать Кәрами_files\2014-15\мое\грамота\диплом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285860"/>
            <a:ext cx="3637086" cy="5000636"/>
          </a:xfrm>
          <a:prstGeom prst="rect">
            <a:avLst/>
          </a:prstGeom>
          <a:noFill/>
        </p:spPr>
      </p:pic>
      <p:pic>
        <p:nvPicPr>
          <p:cNvPr id="12289" name="Picture 1" descr="C:\Users\Samsung\Desktop\Хасанзянова Клара Ахметовна дипломы\дипломы скан\15-2021\учитель года диплом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71480"/>
            <a:ext cx="384355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бабай турында\фото әтием һәм әнием\Әтием сугыш вакытында.jpg"/>
          <p:cNvPicPr>
            <a:picLocks noChangeAspect="1" noChangeArrowheads="1"/>
          </p:cNvPicPr>
          <p:nvPr/>
        </p:nvPicPr>
        <p:blipFill>
          <a:blip r:embed="rId2" cstate="print"/>
          <a:srcRect l="2379" t="3460" r="4843" b="3113"/>
          <a:stretch>
            <a:fillRect/>
          </a:stretch>
        </p:blipFill>
        <p:spPr bwMode="auto">
          <a:xfrm>
            <a:off x="1142976" y="2928934"/>
            <a:ext cx="2428892" cy="33630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357166"/>
            <a:ext cx="8858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Отец и мама Шакуровой (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Хасанзяновой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Клары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Ахметовны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00034" y="785794"/>
            <a:ext cx="471490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Шакуров Миннахмет Закиевич–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tt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Ветеран</a:t>
            </a:r>
            <a:r>
              <a:rPr kumimoji="0" lang="tt-RU" sz="1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труда и Герой ВОВ, Орден Отечественной войны 2 степени.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Дважды награжден Орденом «Красной Звезды», медалями,  кавалер «Орден Великой Отечественной войны 2 степени», объявлена БЛАГОДАРНОСТЬ Верховным Главнокомандующим Маршалом Советского Союза тов.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СТАЛИНым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Ветеран  Великой Отечественной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войны.и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ветеран труда. </a:t>
            </a:r>
            <a:r>
              <a:rPr kumimoji="0" lang="tt-RU" sz="1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1938 по 1981 гг. работал военруком в Зай-Каратаевской средней школы</a:t>
            </a:r>
            <a:r>
              <a:rPr lang="tt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партторгом, учителем истории и директором школ: с.Урсалбаш, в Чупаевскрй школе, в Бикасасе и Ильтен Бутинской школе. В 1947 </a:t>
            </a:r>
            <a:r>
              <a:rPr kumimoji="0" lang="tt-RU" sz="1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году окончил республиканскую партийную школу. </a:t>
            </a:r>
            <a:endParaRPr kumimoji="0" lang="tt-RU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Samsung\Documents\Әдипләр_ Рәфкать Кәрами_files\2014-15\бабай\медали и фото\1.jpeg"/>
          <p:cNvPicPr>
            <a:picLocks noChangeAspect="1" noChangeArrowheads="1"/>
          </p:cNvPicPr>
          <p:nvPr/>
        </p:nvPicPr>
        <p:blipFill>
          <a:blip r:embed="rId4" cstate="print"/>
          <a:srcRect l="7019" t="3125" r="2721" b="9375"/>
          <a:stretch>
            <a:fillRect/>
          </a:stretch>
        </p:blipFill>
        <p:spPr bwMode="auto">
          <a:xfrm>
            <a:off x="5750727" y="1000108"/>
            <a:ext cx="2893239" cy="385765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57686" y="4929198"/>
            <a:ext cx="450059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tt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Шакурова Райса САбировна-</a:t>
            </a:r>
            <a:r>
              <a:rPr lang="tt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tt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tt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Учительница начальных классов с 1938-1978 гг.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Почетная грамота РОНО и РК профсоюза в честь 50-летия Великой Октябрьской социалистической революции. Награждена Почетной грамотой за достигнутые успехи в учебно-воспитательной работе Ветеран труда, ТРУЖЕННИЦА ТЫЛА.</a:t>
            </a:r>
            <a:endParaRPr lang="tt-RU" sz="1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amsung\Desktop\Хасанзянова Клара Ахметовна дипломы - копия\дипломы 2012\дипломы 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290"/>
            <a:ext cx="2877226" cy="3955904"/>
          </a:xfrm>
          <a:prstGeom prst="rect">
            <a:avLst/>
          </a:prstGeom>
          <a:noFill/>
        </p:spPr>
      </p:pic>
      <p:pic>
        <p:nvPicPr>
          <p:cNvPr id="3077" name="Picture 5" descr="C:\Users\Samsung\Downloads\313687 - Диплом победителя (pdf.io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4266" y="0"/>
            <a:ext cx="4029734" cy="5214950"/>
          </a:xfrm>
          <a:prstGeom prst="rect">
            <a:avLst/>
          </a:prstGeom>
          <a:noFill/>
        </p:spPr>
      </p:pic>
      <p:pic>
        <p:nvPicPr>
          <p:cNvPr id="9" name="Picture 4" descr="C:\Users\Samsung\Documents\Әдипләр_ Рәфкать Кәрами_files\2014-15\грамоты\файлы с жесткого\дипломы 2012\благодарственное письм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571876"/>
            <a:ext cx="4268408" cy="3104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Хасанзянова Клара Ахметовна дипломы - копия\ДИПЛОМЫ\16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14290"/>
            <a:ext cx="3221417" cy="4429132"/>
          </a:xfrm>
          <a:prstGeom prst="rect">
            <a:avLst/>
          </a:prstGeom>
          <a:noFill/>
        </p:spPr>
      </p:pic>
      <p:pic>
        <p:nvPicPr>
          <p:cNvPr id="1027" name="Picture 3" descr="C:\Users\Samsung\Desktop\Хасанзянова Клара Ахметовна дипломы - копия\ДИПЛОМЫ\диплом 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214422"/>
            <a:ext cx="3689044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Samsung\Desktop\Хасанзянова Клара Ахметовна дипломы\дипломы скан\2015-2021\дипломы сертификаты\IMG_20201023_114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5588007" cy="3143254"/>
          </a:xfrm>
          <a:prstGeom prst="rect">
            <a:avLst/>
          </a:prstGeom>
          <a:noFill/>
        </p:spPr>
      </p:pic>
      <p:pic>
        <p:nvPicPr>
          <p:cNvPr id="38915" name="Picture 3" descr="C:\Users\Samsung\Desktop\Хасанзянова Клара Ахметовна дипломы\дипломы скан\2015-2021\Миннибаево\грамот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643050"/>
            <a:ext cx="3279814" cy="45094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Samsung\Desktop\Хасанзянова Клара Ахметовна дипломы\дипломы скан\школа 16\16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3689044" cy="5072074"/>
          </a:xfrm>
          <a:prstGeom prst="rect">
            <a:avLst/>
          </a:prstGeom>
          <a:noFill/>
        </p:spPr>
      </p:pic>
      <p:pic>
        <p:nvPicPr>
          <p:cNvPr id="39939" name="Picture 3" descr="C:\Users\Samsung\Desktop\Хасанзянова Клара Ахметовна дипломы\дипломы скан\школа 16\16 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357298"/>
            <a:ext cx="3689044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Samsung\Desktop\Хасанзянова Клара Ахметовна дипломы\дипломы скан\школа 16\БЛАГ.ПИСЬМО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85794"/>
            <a:ext cx="3065541" cy="4214818"/>
          </a:xfrm>
          <a:prstGeom prst="rect">
            <a:avLst/>
          </a:prstGeom>
          <a:noFill/>
        </p:spPr>
      </p:pic>
      <p:pic>
        <p:nvPicPr>
          <p:cNvPr id="40963" name="Picture 3" descr="C:\Users\Samsung\Desktop\Хасанзянова Клара Ахметовна дипломы\дипломы скан\2015-2021\дипломы сертификаты 12 школа\сертификат 03.03.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741614"/>
            <a:ext cx="3643338" cy="50133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b="1"/>
              <a:t>Почетная грамота РТ</a:t>
            </a:r>
            <a:r>
              <a:rPr lang="tt-RU"/>
              <a:t> </a:t>
            </a:r>
            <a:endParaRPr lang="ru-RU"/>
          </a:p>
        </p:txBody>
      </p:sp>
      <p:pic>
        <p:nvPicPr>
          <p:cNvPr id="942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17954" y="714356"/>
            <a:ext cx="3552410" cy="4643470"/>
          </a:xfrm>
          <a:noFill/>
          <a:ln/>
        </p:spPr>
      </p:pic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3" cstate="print"/>
          <a:srcRect l="3922" r="1961" b="5170"/>
          <a:stretch>
            <a:fillRect/>
          </a:stretch>
        </p:blipFill>
        <p:spPr bwMode="auto">
          <a:xfrm>
            <a:off x="642910" y="714356"/>
            <a:ext cx="3323370" cy="460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228600" y="5776913"/>
            <a:ext cx="891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/>
            <a:r>
              <a:rPr kumimoji="1" lang="en-US" sz="2400" dirty="0"/>
              <a:t/>
            </a:r>
            <a:br>
              <a:rPr kumimoji="1" lang="en-US" sz="2400" dirty="0"/>
            </a:br>
            <a:endParaRPr kumimoji="1" lang="en-US" sz="2400" dirty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Samsung\Documents\Әдипләр_ Рәфкать Кәрами_files\СЕРТИФИКАТЫ 2015\2 полугодие\учитель\грамо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57232"/>
            <a:ext cx="3779880" cy="5196964"/>
          </a:xfrm>
          <a:prstGeom prst="rect">
            <a:avLst/>
          </a:prstGeom>
          <a:noFill/>
        </p:spPr>
      </p:pic>
      <p:pic>
        <p:nvPicPr>
          <p:cNvPr id="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929190" y="785794"/>
            <a:ext cx="368906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Хасанзянова Клара Ахметовна дипломы\12 школа\2 полугодие\IMG_20170315_2124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80980"/>
            <a:ext cx="3357586" cy="4476780"/>
          </a:xfrm>
          <a:prstGeom prst="rect">
            <a:avLst/>
          </a:prstGeom>
          <a:noFill/>
        </p:spPr>
      </p:pic>
      <p:pic>
        <p:nvPicPr>
          <p:cNvPr id="1027" name="Picture 3" descr="C:\Users\Samsung\Desktop\Хасанзянова Клара Ахметовна дипломы\12 школа\2 полугодие\Актаны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071546"/>
            <a:ext cx="3844920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Samsung\Desktop\Хасанзянова Клара Ахметовна дипломы\12 школа\2 полугодие\Р.Фәхреддин шаһәдәтнамә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866997" cy="3535853"/>
          </a:xfrm>
          <a:prstGeom prst="rect">
            <a:avLst/>
          </a:prstGeom>
          <a:noFill/>
        </p:spPr>
      </p:pic>
      <p:pic>
        <p:nvPicPr>
          <p:cNvPr id="3" name="Picture 4" descr="C:\Users\Samsung\Desktop\Хасанзянова Клара Ахметовна дипломы\12 школа\2 полугодие\Муродуллоева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071810"/>
            <a:ext cx="4500562" cy="3381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msung\Downloads\1681039609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357430"/>
            <a:ext cx="4740891" cy="3528981"/>
          </a:xfrm>
          <a:prstGeom prst="rect">
            <a:avLst/>
          </a:prstGeom>
          <a:noFill/>
        </p:spPr>
      </p:pic>
      <p:pic>
        <p:nvPicPr>
          <p:cNvPr id="4099" name="Picture 3" descr="C:\Users\Samsung\Downloads\16810396236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00042"/>
            <a:ext cx="3129524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msung\Desktop\бабай турында\фото әтием һәм әнием\благодарность от Сталина.jpeg"/>
          <p:cNvPicPr>
            <a:picLocks noChangeAspect="1" noChangeArrowheads="1"/>
          </p:cNvPicPr>
          <p:nvPr/>
        </p:nvPicPr>
        <p:blipFill>
          <a:blip r:embed="rId2" cstate="print"/>
          <a:srcRect l="17048" t="16666" r="14182" b="14583"/>
          <a:stretch>
            <a:fillRect/>
          </a:stretch>
        </p:blipFill>
        <p:spPr bwMode="auto">
          <a:xfrm>
            <a:off x="428596" y="285728"/>
            <a:ext cx="2820852" cy="3878671"/>
          </a:xfrm>
          <a:prstGeom prst="rect">
            <a:avLst/>
          </a:prstGeom>
          <a:noFill/>
        </p:spPr>
      </p:pic>
      <p:pic>
        <p:nvPicPr>
          <p:cNvPr id="7" name="Рисунок 6" descr="https://pp.vk.me/c622418/v622418310/1f2f8/AYLoAYq_iN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714612" y="1928802"/>
            <a:ext cx="378621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p.vk.me/c621729/v621729310/221e3/jEJVkOObD6A.jpg"/>
          <p:cNvPicPr/>
          <p:nvPr/>
        </p:nvPicPr>
        <p:blipFill>
          <a:blip r:embed="rId4"/>
          <a:srcRect l="22682" r="27649"/>
          <a:stretch>
            <a:fillRect/>
          </a:stretch>
        </p:blipFill>
        <p:spPr bwMode="auto">
          <a:xfrm>
            <a:off x="6286512" y="3357562"/>
            <a:ext cx="264320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p.vk.me/c621729/v621729310/221c5/-25O7uoZZ18.jpg"/>
          <p:cNvPicPr/>
          <p:nvPr/>
        </p:nvPicPr>
        <p:blipFill>
          <a:blip r:embed="rId2"/>
          <a:srcRect l="3514" t="12197" r="3514" b="10685"/>
          <a:stretch>
            <a:fillRect/>
          </a:stretch>
        </p:blipFill>
        <p:spPr bwMode="auto">
          <a:xfrm rot="16200000">
            <a:off x="1393009" y="-107181"/>
            <a:ext cx="257176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Samsung\Downloads\1681039411598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929066"/>
            <a:ext cx="5786478" cy="2182208"/>
          </a:xfrm>
          <a:prstGeom prst="rect">
            <a:avLst/>
          </a:prstGeom>
          <a:noFill/>
        </p:spPr>
      </p:pic>
      <p:pic>
        <p:nvPicPr>
          <p:cNvPr id="3074" name="Picture 2" descr="C:\Users\Samsung\Downloads\1681039441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071546"/>
            <a:ext cx="4505258" cy="2994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85794"/>
            <a:ext cx="8183880" cy="64294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Дети Шакурова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Миннахмета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Закиевича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Шакуровой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Райсы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Сабировны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Samsung\Desktop\бабай турында\фото әтием һәм әнием\семья.jpeg"/>
          <p:cNvPicPr>
            <a:picLocks noChangeAspect="1" noChangeArrowheads="1"/>
          </p:cNvPicPr>
          <p:nvPr/>
        </p:nvPicPr>
        <p:blipFill>
          <a:blip r:embed="rId2" cstate="print"/>
          <a:srcRect l="8596" t="39584" r="67048" b="39583"/>
          <a:stretch>
            <a:fillRect/>
          </a:stretch>
        </p:blipFill>
        <p:spPr bwMode="auto">
          <a:xfrm>
            <a:off x="3286116" y="2285992"/>
            <a:ext cx="2218163" cy="2609560"/>
          </a:xfrm>
          <a:prstGeom prst="rect">
            <a:avLst/>
          </a:prstGeom>
          <a:noFill/>
        </p:spPr>
      </p:pic>
      <p:pic>
        <p:nvPicPr>
          <p:cNvPr id="8" name="Picture 3" descr="C:\Users\Samsung\Desktop\бабай турында\фото әтием һәм әнием\семья.jpeg"/>
          <p:cNvPicPr>
            <a:picLocks noChangeAspect="1" noChangeArrowheads="1"/>
          </p:cNvPicPr>
          <p:nvPr/>
        </p:nvPicPr>
        <p:blipFill>
          <a:blip r:embed="rId3"/>
          <a:srcRect l="39980" t="76710" r="50000" b="13819"/>
          <a:stretch>
            <a:fillRect/>
          </a:stretch>
        </p:blipFill>
        <p:spPr bwMode="auto">
          <a:xfrm>
            <a:off x="928662" y="1000108"/>
            <a:ext cx="2071702" cy="2693212"/>
          </a:xfrm>
          <a:prstGeom prst="rect">
            <a:avLst/>
          </a:prstGeom>
          <a:noFill/>
        </p:spPr>
      </p:pic>
      <p:pic>
        <p:nvPicPr>
          <p:cNvPr id="9" name="Picture 6" descr="C:\Users\Samsung\Desktop\бабай турында\фото әтием һәм әнием\фото 010 (1).jpg"/>
          <p:cNvPicPr>
            <a:picLocks noChangeAspect="1" noChangeArrowheads="1"/>
          </p:cNvPicPr>
          <p:nvPr/>
        </p:nvPicPr>
        <p:blipFill>
          <a:blip r:embed="rId4" cstate="print"/>
          <a:srcRect l="31381" t="12500" r="15627" b="36458"/>
          <a:stretch>
            <a:fillRect/>
          </a:stretch>
        </p:blipFill>
        <p:spPr bwMode="auto">
          <a:xfrm>
            <a:off x="6215074" y="1336060"/>
            <a:ext cx="2500330" cy="331124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282" y="4371249"/>
            <a:ext cx="27146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Музафарова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Миннахметовна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(учитель, завуч ср.школы №18 г.Альметьевск РТ. Стаж 45 лет)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14613" y="5000636"/>
            <a:ext cx="3571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Хасанзянова Клара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Ахметовна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(учитель татарского языка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ср.школы №16 г.Альметьевск РТ, стаж 50 лет)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5072075"/>
            <a:ext cx="2857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Шакуров Сирень Ахметович (наставник водителей троллейбусного управления. Стаж 40 лет.)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amsung\Desktop\бабай турында\фото әтием һәм әнием\семья.jpeg"/>
          <p:cNvPicPr>
            <a:picLocks noChangeAspect="1" noChangeArrowheads="1"/>
          </p:cNvPicPr>
          <p:nvPr/>
        </p:nvPicPr>
        <p:blipFill>
          <a:blip r:embed="rId2" cstate="print"/>
          <a:srcRect l="58683" t="60926" r="4411" b="4349"/>
          <a:stretch>
            <a:fillRect/>
          </a:stretch>
        </p:blipFill>
        <p:spPr bwMode="auto">
          <a:xfrm>
            <a:off x="5643570" y="3429000"/>
            <a:ext cx="2143140" cy="2772672"/>
          </a:xfrm>
          <a:prstGeom prst="rect">
            <a:avLst/>
          </a:prstGeom>
          <a:noFill/>
        </p:spPr>
      </p:pic>
      <p:pic>
        <p:nvPicPr>
          <p:cNvPr id="5" name="Picture 2" descr="C:\Users\Samsung\Desktop\бабай турында\фото әтием һәм әнием\Әнинең сыйныфы.jpeg"/>
          <p:cNvPicPr>
            <a:picLocks noChangeAspect="1" noChangeArrowheads="1"/>
          </p:cNvPicPr>
          <p:nvPr/>
        </p:nvPicPr>
        <p:blipFill>
          <a:blip r:embed="rId3"/>
          <a:srcRect l="11317" t="6250" r="64327" b="72917"/>
          <a:stretch>
            <a:fillRect/>
          </a:stretch>
        </p:blipFill>
        <p:spPr bwMode="auto">
          <a:xfrm>
            <a:off x="789358" y="500042"/>
            <a:ext cx="2211006" cy="26011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614364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Шакурова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Райса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Сабировна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286124"/>
            <a:ext cx="2571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Шакуров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Миннахмет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Закиевич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Samsung\Desktop\бабай турында\фото әтием һәм әнием\семья 1.jpeg"/>
          <p:cNvPicPr>
            <a:picLocks noChangeAspect="1" noChangeArrowheads="1"/>
          </p:cNvPicPr>
          <p:nvPr/>
        </p:nvPicPr>
        <p:blipFill>
          <a:blip r:embed="rId4" cstate="print"/>
          <a:srcRect l="21346" t="7291" r="31375" b="66667"/>
          <a:stretch>
            <a:fillRect/>
          </a:stretch>
        </p:blipFill>
        <p:spPr bwMode="auto">
          <a:xfrm>
            <a:off x="1000100" y="4104414"/>
            <a:ext cx="2786082" cy="2110668"/>
          </a:xfrm>
          <a:prstGeom prst="rect">
            <a:avLst/>
          </a:prstGeom>
          <a:noFill/>
        </p:spPr>
      </p:pic>
      <p:pic>
        <p:nvPicPr>
          <p:cNvPr id="9" name="Picture 2" descr="C:\Users\Samsung\Desktop\бабай турында\фото әтием һәм әнием\әни, әти, укучылары.jpe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8451" t="47917" r="38538" b="25000"/>
          <a:stretch>
            <a:fillRect/>
          </a:stretch>
        </p:blipFill>
        <p:spPr bwMode="auto">
          <a:xfrm>
            <a:off x="4429124" y="928670"/>
            <a:ext cx="3429904" cy="240928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571868" y="323612"/>
            <a:ext cx="28575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Семья Шакуровых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214290"/>
            <a:ext cx="83582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Династия учителей</a:t>
            </a:r>
          </a:p>
          <a:p>
            <a:r>
              <a:rPr lang="ru-RU" b="1" dirty="0" smtClean="0"/>
              <a:t>Шакуров </a:t>
            </a:r>
            <a:r>
              <a:rPr lang="ru-RU" b="1" dirty="0" err="1" smtClean="0"/>
              <a:t>Миннахмет</a:t>
            </a:r>
            <a:r>
              <a:rPr lang="ru-RU" b="1" dirty="0" smtClean="0"/>
              <a:t> </a:t>
            </a:r>
            <a:r>
              <a:rPr lang="ru-RU" b="1" dirty="0" err="1" smtClean="0"/>
              <a:t>Закиевич</a:t>
            </a:r>
            <a:r>
              <a:rPr lang="ru-RU" b="1" dirty="0" smtClean="0"/>
              <a:t> </a:t>
            </a:r>
            <a:r>
              <a:rPr lang="ru-RU" dirty="0" smtClean="0"/>
              <a:t>-фронтовик, ветеран Великой Отечественной войны, Педагог, Директор школ, политинформатор, парторг в школе и в колхозе. ВЕТЕРАН </a:t>
            </a:r>
            <a:r>
              <a:rPr lang="ru-RU" dirty="0" err="1" smtClean="0"/>
              <a:t>ТРУДА.-педаг.стаж</a:t>
            </a:r>
            <a:r>
              <a:rPr lang="ru-RU" dirty="0" smtClean="0"/>
              <a:t> 50 лет.</a:t>
            </a:r>
          </a:p>
          <a:p>
            <a:r>
              <a:rPr lang="ru-RU" b="1" dirty="0" smtClean="0"/>
              <a:t>Шакурова Раиса </a:t>
            </a:r>
            <a:r>
              <a:rPr lang="ru-RU" b="1" dirty="0" err="1" smtClean="0"/>
              <a:t>Сабировна</a:t>
            </a:r>
            <a:r>
              <a:rPr lang="ru-RU" b="1" dirty="0" smtClean="0"/>
              <a:t>-   </a:t>
            </a:r>
            <a:r>
              <a:rPr lang="ru-RU" dirty="0" smtClean="0"/>
              <a:t>педагог, политинформатор, руководитель ГМО начального образования </a:t>
            </a:r>
            <a:r>
              <a:rPr lang="ru-RU" dirty="0" err="1" smtClean="0"/>
              <a:t>Лениногорского</a:t>
            </a:r>
            <a:r>
              <a:rPr lang="ru-RU" dirty="0" smtClean="0"/>
              <a:t> района, </a:t>
            </a:r>
            <a:r>
              <a:rPr lang="ru-RU" dirty="0" err="1" smtClean="0"/>
              <a:t>пед.стаж</a:t>
            </a:r>
            <a:r>
              <a:rPr lang="ru-RU" dirty="0" smtClean="0"/>
              <a:t> 45 лет;</a:t>
            </a:r>
          </a:p>
          <a:p>
            <a:r>
              <a:rPr lang="ru-RU" b="1" dirty="0" smtClean="0"/>
              <a:t>Шакуров </a:t>
            </a:r>
            <a:r>
              <a:rPr lang="ru-RU" b="1" dirty="0" err="1" smtClean="0"/>
              <a:t>Фахразый</a:t>
            </a:r>
            <a:r>
              <a:rPr lang="ru-RU" b="1" dirty="0" smtClean="0"/>
              <a:t> </a:t>
            </a:r>
            <a:r>
              <a:rPr lang="ru-RU" b="1" dirty="0" err="1" smtClean="0"/>
              <a:t>Зиннурович</a:t>
            </a:r>
            <a:r>
              <a:rPr lang="ru-RU" b="1" dirty="0" smtClean="0"/>
              <a:t>- </a:t>
            </a:r>
            <a:r>
              <a:rPr lang="ru-RU" dirty="0" smtClean="0"/>
              <a:t>брат Шакурова </a:t>
            </a:r>
            <a:r>
              <a:rPr lang="ru-RU" dirty="0" err="1" smtClean="0"/>
              <a:t>Миннахмета</a:t>
            </a:r>
            <a:r>
              <a:rPr lang="ru-RU" dirty="0" smtClean="0"/>
              <a:t> </a:t>
            </a:r>
            <a:r>
              <a:rPr lang="ru-RU" dirty="0" err="1" smtClean="0"/>
              <a:t>Закиевича</a:t>
            </a:r>
            <a:r>
              <a:rPr lang="ru-RU" dirty="0" smtClean="0"/>
              <a:t>, фронтовик, Ветеран ВОВ и Ветеран труда, </a:t>
            </a:r>
            <a:r>
              <a:rPr lang="ru-RU" dirty="0" err="1" smtClean="0"/>
              <a:t>пед.стаж</a:t>
            </a:r>
            <a:r>
              <a:rPr lang="ru-RU" dirty="0" smtClean="0"/>
              <a:t> 50 лет.</a:t>
            </a:r>
          </a:p>
          <a:p>
            <a:r>
              <a:rPr lang="ru-RU" b="1" dirty="0" err="1" smtClean="0"/>
              <a:t>Музафарова</a:t>
            </a:r>
            <a:r>
              <a:rPr lang="ru-RU" b="1" dirty="0" smtClean="0"/>
              <a:t> Роза </a:t>
            </a:r>
            <a:r>
              <a:rPr lang="ru-RU" b="1" dirty="0" err="1" smtClean="0"/>
              <a:t>Миннахметовна</a:t>
            </a:r>
            <a:r>
              <a:rPr lang="ru-RU" b="1" dirty="0" smtClean="0"/>
              <a:t> </a:t>
            </a:r>
            <a:r>
              <a:rPr lang="ru-RU" dirty="0" smtClean="0"/>
              <a:t>–педагог, заместитель директора по учебной части в течении 40 лет в СОШ №18 г.Альметьевск, </a:t>
            </a:r>
            <a:r>
              <a:rPr lang="ru-RU" dirty="0" err="1" smtClean="0"/>
              <a:t>пед.стаж</a:t>
            </a:r>
            <a:r>
              <a:rPr lang="ru-RU" dirty="0" smtClean="0"/>
              <a:t> 43 года Заслуженный учитель ТАССР.</a:t>
            </a:r>
          </a:p>
          <a:p>
            <a:r>
              <a:rPr lang="ru-RU" b="1" dirty="0" err="1" smtClean="0"/>
              <a:t>Хасанзянова</a:t>
            </a:r>
            <a:r>
              <a:rPr lang="ru-RU" b="1" dirty="0" smtClean="0"/>
              <a:t> Клара </a:t>
            </a:r>
            <a:r>
              <a:rPr lang="ru-RU" b="1" dirty="0" err="1" smtClean="0"/>
              <a:t>Ахметовна</a:t>
            </a:r>
            <a:r>
              <a:rPr lang="ru-RU" b="1" dirty="0" smtClean="0"/>
              <a:t> </a:t>
            </a:r>
            <a:r>
              <a:rPr lang="ru-RU" dirty="0" smtClean="0"/>
              <a:t>–педагог, политинформатор, общественный работник, учитель истории и обществознания, родного, татарского языка и </a:t>
            </a:r>
            <a:r>
              <a:rPr lang="ru-RU" dirty="0" err="1" smtClean="0"/>
              <a:t>литературы.Педстаж</a:t>
            </a:r>
            <a:r>
              <a:rPr lang="ru-RU" dirty="0" smtClean="0"/>
              <a:t> 50 лет. Почетная грамота </a:t>
            </a:r>
            <a:r>
              <a:rPr lang="ru-RU" dirty="0" err="1" smtClean="0"/>
              <a:t>РТ,Знак</a:t>
            </a:r>
            <a:r>
              <a:rPr lang="ru-RU" dirty="0" smtClean="0"/>
              <a:t> Отличия «Почетный наставник».Дипломы и Грамоты РТ.</a:t>
            </a:r>
          </a:p>
          <a:p>
            <a:r>
              <a:rPr lang="ru-RU" b="1" dirty="0" smtClean="0"/>
              <a:t>Шакурова Светлана </a:t>
            </a:r>
            <a:r>
              <a:rPr lang="ru-RU" b="1" dirty="0" err="1" smtClean="0"/>
              <a:t>Фахразиевна</a:t>
            </a:r>
            <a:r>
              <a:rPr lang="ru-RU" b="1" dirty="0" smtClean="0"/>
              <a:t>- </a:t>
            </a:r>
            <a:r>
              <a:rPr lang="ru-RU" dirty="0" smtClean="0"/>
              <a:t>двоюродная сестра, </a:t>
            </a:r>
            <a:r>
              <a:rPr lang="ru-RU" dirty="0" err="1" smtClean="0"/>
              <a:t>пед.стаж</a:t>
            </a:r>
            <a:r>
              <a:rPr lang="ru-RU" dirty="0" smtClean="0"/>
              <a:t> 51 год. Ветеран труда .Дипломы </a:t>
            </a:r>
            <a:r>
              <a:rPr lang="ru-RU" dirty="0" err="1" smtClean="0"/>
              <a:t>иГрамоты</a:t>
            </a:r>
            <a:r>
              <a:rPr lang="ru-RU" dirty="0" smtClean="0"/>
              <a:t> РТ.</a:t>
            </a:r>
          </a:p>
          <a:p>
            <a:r>
              <a:rPr lang="ru-RU" b="1" dirty="0" smtClean="0"/>
              <a:t>Маликова  </a:t>
            </a:r>
            <a:r>
              <a:rPr lang="ru-RU" b="1" dirty="0" err="1" smtClean="0"/>
              <a:t>Гулюса</a:t>
            </a:r>
            <a:r>
              <a:rPr lang="ru-RU" b="1" dirty="0" smtClean="0"/>
              <a:t> </a:t>
            </a:r>
            <a:r>
              <a:rPr lang="ru-RU" b="1" dirty="0" err="1" smtClean="0"/>
              <a:t>Салаватовна</a:t>
            </a:r>
            <a:r>
              <a:rPr lang="ru-RU" b="1" dirty="0" smtClean="0"/>
              <a:t> </a:t>
            </a:r>
            <a:r>
              <a:rPr lang="ru-RU" dirty="0" smtClean="0"/>
              <a:t>-племянница </a:t>
            </a:r>
            <a:r>
              <a:rPr lang="ru-RU" dirty="0" err="1" smtClean="0"/>
              <a:t>мамы-пед.стаж</a:t>
            </a:r>
            <a:r>
              <a:rPr lang="ru-RU" dirty="0" smtClean="0"/>
              <a:t> 50 лет., Ветеран труда .Дипломы и Грамоты РТ.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357166"/>
            <a:ext cx="814393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/>
              <a:t>Шакурова </a:t>
            </a:r>
            <a:r>
              <a:rPr lang="ru-RU" b="1" dirty="0" err="1" smtClean="0"/>
              <a:t>Гульнур</a:t>
            </a:r>
            <a:r>
              <a:rPr lang="ru-RU" b="1" dirty="0" smtClean="0"/>
              <a:t> </a:t>
            </a:r>
            <a:r>
              <a:rPr lang="ru-RU" dirty="0" smtClean="0"/>
              <a:t>-троюродная сестра, </a:t>
            </a:r>
            <a:r>
              <a:rPr lang="ru-RU" dirty="0" err="1" smtClean="0"/>
              <a:t>пед.стаж</a:t>
            </a:r>
            <a:r>
              <a:rPr lang="ru-RU" dirty="0" smtClean="0"/>
              <a:t> 43 года. Ветеран труда.</a:t>
            </a:r>
          </a:p>
          <a:p>
            <a:r>
              <a:rPr lang="ru-RU" b="1" dirty="0" err="1" smtClean="0"/>
              <a:t>Идиятова</a:t>
            </a:r>
            <a:r>
              <a:rPr lang="ru-RU" b="1" dirty="0" smtClean="0"/>
              <a:t> </a:t>
            </a:r>
            <a:r>
              <a:rPr lang="ru-RU" b="1" dirty="0" err="1" smtClean="0"/>
              <a:t>Назира</a:t>
            </a:r>
            <a:r>
              <a:rPr lang="ru-RU" b="1" dirty="0" smtClean="0"/>
              <a:t> </a:t>
            </a:r>
            <a:r>
              <a:rPr lang="ru-RU" b="1" dirty="0" err="1" smtClean="0"/>
              <a:t>Ахмадулловна</a:t>
            </a:r>
            <a:r>
              <a:rPr lang="ru-RU" b="1" dirty="0" smtClean="0"/>
              <a:t>- </a:t>
            </a:r>
            <a:r>
              <a:rPr lang="ru-RU" dirty="0" smtClean="0"/>
              <a:t>Племянница папы, Грамоты и Дипломы РТ., </a:t>
            </a:r>
            <a:r>
              <a:rPr lang="ru-RU" dirty="0" err="1" smtClean="0"/>
              <a:t>пед.стаж</a:t>
            </a:r>
            <a:r>
              <a:rPr lang="ru-RU" dirty="0" smtClean="0"/>
              <a:t> 29 лет.</a:t>
            </a:r>
          </a:p>
          <a:p>
            <a:r>
              <a:rPr lang="ru-RU" b="1" dirty="0" err="1" smtClean="0"/>
              <a:t>Музафаров</a:t>
            </a:r>
            <a:r>
              <a:rPr lang="ru-RU" b="1" dirty="0" smtClean="0"/>
              <a:t> Салават </a:t>
            </a:r>
            <a:r>
              <a:rPr lang="ru-RU" b="1" dirty="0" err="1" smtClean="0"/>
              <a:t>Музафарович</a:t>
            </a:r>
            <a:r>
              <a:rPr lang="ru-RU" b="1" dirty="0" smtClean="0"/>
              <a:t>- </a:t>
            </a:r>
            <a:r>
              <a:rPr lang="ru-RU" dirty="0" smtClean="0"/>
              <a:t>Папа Маликовой </a:t>
            </a:r>
            <a:r>
              <a:rPr lang="ru-RU" dirty="0" err="1" smtClean="0"/>
              <a:t>Гулюсы</a:t>
            </a:r>
            <a:r>
              <a:rPr lang="ru-RU" dirty="0" smtClean="0"/>
              <a:t> </a:t>
            </a:r>
            <a:r>
              <a:rPr lang="ru-RU" dirty="0" err="1" smtClean="0"/>
              <a:t>Салаватовны</a:t>
            </a:r>
            <a:r>
              <a:rPr lang="ru-RU" dirty="0" smtClean="0"/>
              <a:t>, Ветеран Великой Отечественной войны и труда.. </a:t>
            </a:r>
            <a:r>
              <a:rPr lang="ru-RU" dirty="0" err="1" smtClean="0"/>
              <a:t>Пед.стаж</a:t>
            </a:r>
            <a:r>
              <a:rPr lang="ru-RU" dirty="0" smtClean="0"/>
              <a:t> 40 лет. </a:t>
            </a:r>
            <a:r>
              <a:rPr lang="ru-RU" b="1" dirty="0" err="1" smtClean="0"/>
              <a:t>Музафарова</a:t>
            </a:r>
            <a:r>
              <a:rPr lang="ru-RU" b="1" dirty="0" smtClean="0"/>
              <a:t>( </a:t>
            </a:r>
            <a:r>
              <a:rPr lang="ru-RU" b="1" dirty="0" err="1" smtClean="0"/>
              <a:t>Хайбрахманова</a:t>
            </a:r>
            <a:r>
              <a:rPr lang="ru-RU" b="1" dirty="0" smtClean="0"/>
              <a:t>) </a:t>
            </a:r>
            <a:r>
              <a:rPr lang="ru-RU" b="1" dirty="0" err="1" smtClean="0"/>
              <a:t>Акрама</a:t>
            </a:r>
            <a:r>
              <a:rPr lang="ru-RU" b="1" dirty="0" smtClean="0"/>
              <a:t>- </a:t>
            </a:r>
            <a:r>
              <a:rPr lang="ru-RU" dirty="0" smtClean="0"/>
              <a:t>Мама </a:t>
            </a:r>
            <a:r>
              <a:rPr lang="ru-RU" dirty="0" err="1" smtClean="0"/>
              <a:t>Гулюсы</a:t>
            </a:r>
            <a:r>
              <a:rPr lang="ru-RU" dirty="0" smtClean="0"/>
              <a:t> </a:t>
            </a:r>
            <a:r>
              <a:rPr lang="ru-RU" dirty="0" err="1" smtClean="0"/>
              <a:t>Салаватовны,родственница</a:t>
            </a:r>
            <a:r>
              <a:rPr lang="ru-RU" dirty="0" smtClean="0"/>
              <a:t> моей мамы, ВЕТЕРАН И ТРУЖЕННИЦА ТЫЛА., </a:t>
            </a:r>
            <a:r>
              <a:rPr lang="ru-RU" dirty="0" err="1" smtClean="0"/>
              <a:t>пед.стаж</a:t>
            </a:r>
            <a:r>
              <a:rPr lang="ru-RU" dirty="0" smtClean="0"/>
              <a:t> 40 лет.</a:t>
            </a:r>
          </a:p>
          <a:p>
            <a:r>
              <a:rPr lang="ru-RU" b="1" dirty="0" err="1" smtClean="0"/>
              <a:t>Фатхетдинов</a:t>
            </a:r>
            <a:r>
              <a:rPr lang="ru-RU" b="1" dirty="0" smtClean="0"/>
              <a:t> </a:t>
            </a:r>
            <a:r>
              <a:rPr lang="ru-RU" b="1" dirty="0" err="1" smtClean="0"/>
              <a:t>Салих</a:t>
            </a:r>
            <a:r>
              <a:rPr lang="ru-RU" b="1" dirty="0" smtClean="0"/>
              <a:t> </a:t>
            </a:r>
            <a:r>
              <a:rPr lang="ru-RU" b="1" dirty="0" err="1" smtClean="0"/>
              <a:t>Хафизович</a:t>
            </a:r>
            <a:r>
              <a:rPr lang="ru-RU" b="1" dirty="0" smtClean="0"/>
              <a:t>- </a:t>
            </a:r>
            <a:r>
              <a:rPr lang="ru-RU" dirty="0" smtClean="0"/>
              <a:t>Родственник папы со стороны мамы отца, ВЕТЕРАН  ВОЙНЫ И ТРУДА, </a:t>
            </a:r>
            <a:r>
              <a:rPr lang="ru-RU" dirty="0" err="1" smtClean="0"/>
              <a:t>пед.стаж</a:t>
            </a:r>
            <a:r>
              <a:rPr lang="ru-RU" dirty="0" smtClean="0"/>
              <a:t> 50 лет,</a:t>
            </a:r>
          </a:p>
          <a:p>
            <a:r>
              <a:rPr lang="ru-RU" b="1" dirty="0" err="1" smtClean="0"/>
              <a:t>Фатхетдинова</a:t>
            </a:r>
            <a:r>
              <a:rPr lang="ru-RU" b="1" dirty="0" smtClean="0"/>
              <a:t> </a:t>
            </a:r>
            <a:r>
              <a:rPr lang="ru-RU" b="1" dirty="0" err="1" smtClean="0"/>
              <a:t>Закира</a:t>
            </a:r>
            <a:r>
              <a:rPr lang="ru-RU" b="1" dirty="0" smtClean="0"/>
              <a:t> </a:t>
            </a:r>
            <a:r>
              <a:rPr lang="ru-RU" b="1" dirty="0" err="1" smtClean="0"/>
              <a:t>Кашафовна</a:t>
            </a:r>
            <a:r>
              <a:rPr lang="ru-RU" b="1" dirty="0" smtClean="0"/>
              <a:t> </a:t>
            </a:r>
            <a:r>
              <a:rPr lang="ru-RU" dirty="0" smtClean="0"/>
              <a:t>-родственница папы, </a:t>
            </a:r>
            <a:r>
              <a:rPr lang="ru-RU" dirty="0" err="1" smtClean="0"/>
              <a:t>Труженница</a:t>
            </a:r>
            <a:r>
              <a:rPr lang="ru-RU" dirty="0" smtClean="0"/>
              <a:t> тыла и труда, ВЕТЕРАН ТРУДА, </a:t>
            </a:r>
            <a:r>
              <a:rPr lang="ru-RU" dirty="0" err="1" smtClean="0"/>
              <a:t>пед.стаж</a:t>
            </a:r>
            <a:r>
              <a:rPr lang="ru-RU" dirty="0" smtClean="0"/>
              <a:t> 50 лет;</a:t>
            </a:r>
          </a:p>
          <a:p>
            <a:r>
              <a:rPr lang="ru-RU" b="1" dirty="0" err="1" smtClean="0"/>
              <a:t>Фатхутдинова</a:t>
            </a:r>
            <a:r>
              <a:rPr lang="ru-RU" b="1" dirty="0" smtClean="0"/>
              <a:t> </a:t>
            </a:r>
            <a:r>
              <a:rPr lang="ru-RU" b="1" dirty="0" err="1" smtClean="0"/>
              <a:t>Фания</a:t>
            </a:r>
            <a:r>
              <a:rPr lang="ru-RU" b="1" dirty="0" smtClean="0"/>
              <a:t> </a:t>
            </a:r>
            <a:r>
              <a:rPr lang="ru-RU" b="1" dirty="0" err="1" smtClean="0"/>
              <a:t>Салиховна</a:t>
            </a:r>
            <a:r>
              <a:rPr lang="ru-RU" b="1" dirty="0" smtClean="0"/>
              <a:t>- </a:t>
            </a:r>
            <a:r>
              <a:rPr lang="ru-RU" dirty="0" smtClean="0"/>
              <a:t>Дочь </a:t>
            </a:r>
            <a:r>
              <a:rPr lang="ru-RU" dirty="0" err="1" smtClean="0"/>
              <a:t>Фатхетдиновых</a:t>
            </a:r>
            <a:r>
              <a:rPr lang="ru-RU" dirty="0" smtClean="0"/>
              <a:t>, Дипломы и Грамоты РТ, </a:t>
            </a:r>
            <a:r>
              <a:rPr lang="ru-RU" dirty="0" err="1" smtClean="0"/>
              <a:t>пед.стаж</a:t>
            </a:r>
            <a:r>
              <a:rPr lang="ru-RU" dirty="0" smtClean="0"/>
              <a:t>- 42 года; преподаватель по вокалу, работает.</a:t>
            </a:r>
          </a:p>
          <a:p>
            <a:r>
              <a:rPr lang="ru-RU" b="1" dirty="0" err="1" smtClean="0"/>
              <a:t>Надыршина</a:t>
            </a:r>
            <a:r>
              <a:rPr lang="ru-RU" b="1" dirty="0" smtClean="0"/>
              <a:t> </a:t>
            </a:r>
            <a:r>
              <a:rPr lang="ru-RU" b="1" dirty="0" err="1" smtClean="0"/>
              <a:t>Райса</a:t>
            </a:r>
            <a:r>
              <a:rPr lang="ru-RU" b="1" dirty="0" smtClean="0"/>
              <a:t> </a:t>
            </a:r>
            <a:r>
              <a:rPr lang="ru-RU" b="1" dirty="0" err="1" smtClean="0"/>
              <a:t>Фатиховна</a:t>
            </a:r>
            <a:r>
              <a:rPr lang="ru-RU" b="1" dirty="0" smtClean="0"/>
              <a:t> </a:t>
            </a:r>
            <a:r>
              <a:rPr lang="ru-RU" dirty="0" smtClean="0"/>
              <a:t>–племянница Шакурова </a:t>
            </a:r>
            <a:r>
              <a:rPr lang="ru-RU" dirty="0" err="1" smtClean="0"/>
              <a:t>Миннахмета</a:t>
            </a:r>
            <a:r>
              <a:rPr lang="ru-RU" dirty="0" smtClean="0"/>
              <a:t> </a:t>
            </a:r>
            <a:r>
              <a:rPr lang="ru-RU" dirty="0" err="1" smtClean="0"/>
              <a:t>Закиевича</a:t>
            </a:r>
            <a:r>
              <a:rPr lang="ru-RU" dirty="0" smtClean="0"/>
              <a:t>, Грамота РТ, </a:t>
            </a:r>
            <a:r>
              <a:rPr lang="ru-RU" dirty="0" err="1" smtClean="0"/>
              <a:t>пед.стаж</a:t>
            </a:r>
            <a:r>
              <a:rPr lang="ru-RU" dirty="0" smtClean="0"/>
              <a:t> 26 лет;</a:t>
            </a:r>
          </a:p>
          <a:p>
            <a:r>
              <a:rPr lang="ru-RU" b="1" dirty="0" err="1" smtClean="0"/>
              <a:t>Надыршина</a:t>
            </a:r>
            <a:r>
              <a:rPr lang="ru-RU" b="1" dirty="0" smtClean="0"/>
              <a:t> </a:t>
            </a:r>
            <a:r>
              <a:rPr lang="ru-RU" b="1" dirty="0" err="1" smtClean="0"/>
              <a:t>Таслия</a:t>
            </a:r>
            <a:r>
              <a:rPr lang="ru-RU" b="1" dirty="0" smtClean="0"/>
              <a:t> </a:t>
            </a:r>
            <a:r>
              <a:rPr lang="ru-RU" dirty="0" smtClean="0"/>
              <a:t>–племянница Шакурова </a:t>
            </a:r>
            <a:r>
              <a:rPr lang="ru-RU" dirty="0" err="1" smtClean="0"/>
              <a:t>Миннахмета</a:t>
            </a:r>
            <a:r>
              <a:rPr lang="ru-RU" dirty="0" smtClean="0"/>
              <a:t> </a:t>
            </a:r>
            <a:r>
              <a:rPr lang="ru-RU" dirty="0" err="1" smtClean="0"/>
              <a:t>Закиевича</a:t>
            </a:r>
            <a:r>
              <a:rPr lang="ru-RU" dirty="0" smtClean="0"/>
              <a:t>, </a:t>
            </a:r>
            <a:r>
              <a:rPr lang="ru-RU" dirty="0" err="1" smtClean="0"/>
              <a:t>пед.стаж</a:t>
            </a:r>
            <a:r>
              <a:rPr lang="ru-RU" dirty="0" smtClean="0"/>
              <a:t> 50 </a:t>
            </a:r>
            <a:r>
              <a:rPr lang="ru-RU" dirty="0" err="1" smtClean="0"/>
              <a:t>лет,Заслуженный</a:t>
            </a:r>
            <a:r>
              <a:rPr lang="ru-RU" dirty="0" smtClean="0"/>
              <a:t> учитель ТАССР.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1071546"/>
            <a:ext cx="2786082" cy="509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 “Клара ханым Хәсәнҗанова –мөгаллимнәр нәселеннән. Моннан бер гасыр элек Минниямал әбием башлаган, әти-әни дәвам иткән һөнәр дисбесендәге бер төймәмен, ди ул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үзе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турында”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000" dirty="0" smtClean="0">
                <a:latin typeface="Times New Roman" pitchFamily="18" charset="0"/>
                <a:cs typeface="Times New Roman" pitchFamily="18" charset="0"/>
              </a:rPr>
            </a:br>
            <a:endParaRPr lang="tt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endParaRPr lang="tt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Мәдәни җомга газетасы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Ал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берт Динмөхәммәтов фотохәбәре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Samsung\Documents\Әдипләр_ Рәфкать Кәрами_files\2014-15\грамоты\файлы с жесткого\ДИПЛОМЫ111\S7300956.JPG"/>
          <p:cNvPicPr>
            <a:picLocks noChangeAspect="1" noChangeArrowheads="1"/>
          </p:cNvPicPr>
          <p:nvPr/>
        </p:nvPicPr>
        <p:blipFill>
          <a:blip r:embed="rId2"/>
          <a:srcRect l="5714" b="12380"/>
          <a:stretch>
            <a:fillRect/>
          </a:stretch>
        </p:blipFill>
        <p:spPr bwMode="auto">
          <a:xfrm rot="859849">
            <a:off x="4095756" y="1746812"/>
            <a:ext cx="4714908" cy="32861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69226" y="571480"/>
            <a:ext cx="53461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Клара Әхмәт кызының иҗаты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880</TotalTime>
  <Words>543</Words>
  <Application>Microsoft Office PowerPoint</Application>
  <PresentationFormat>Экран (4:3)</PresentationFormat>
  <Paragraphs>43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Calibri</vt:lpstr>
      <vt:lpstr>Times New Roman</vt:lpstr>
      <vt:lpstr>Verdana</vt:lpstr>
      <vt:lpstr>Wingdings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  Дети Шакурова Миннахмета Закиевича,   Шакуровой Райсы Сабировны.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Учитель не только делится знаниями со своими  учениками, но и совершенствуется вместе с ними. Проводя открытые уроки,  она делиться опытом с коллегами. Накопленный опыт Клара Ахметовна изложила в периодической печати: были опубликованы статьи из жизни школы, открытые уроки, доклады  в газетах «Магрифат», «МАДАНИ ЖОМГА», «Заман сулышы» и в журнале «Фэн и мэктэп».    </vt:lpstr>
      <vt:lpstr>Работая с детьми на протяжении многих лет, она проявила себя как грамотный, опытный педагог, как творческая личность. Ее ученики участвовали в республиканских конкурсах, научно-практических конференциях, в  городских и республиканских олимпиадах. Так, только за последние годы,  ученики Клары Ахметовны заняли призовые места в городских олимпиадах. Итогом работы с учениками- олимпиадниками стало создание авторской  программы для учителей и учеников 9-11 классов по подготовке к олимпиаде по татарскому языку и литературе в русскоязычных группах, которая помогает  русскоязычным детям усвоить нюансы  изучаемого языка.            Ежегодно учащиеся Клары Ахметовны участвовали в городских и районных  олимпиадах и занимают призовые места.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Почетная грамота РТ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Степанова Наталья Павловна</cp:lastModifiedBy>
  <cp:revision>130</cp:revision>
  <dcterms:created xsi:type="dcterms:W3CDTF">2015-04-29T04:54:07Z</dcterms:created>
  <dcterms:modified xsi:type="dcterms:W3CDTF">2025-09-04T05:19:24Z</dcterms:modified>
</cp:coreProperties>
</file>